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6" r:id="rId6"/>
    <p:sldId id="260" r:id="rId7"/>
    <p:sldId id="259" r:id="rId8"/>
    <p:sldId id="262" r:id="rId9"/>
    <p:sldId id="263" r:id="rId10"/>
    <p:sldId id="264" r:id="rId11"/>
    <p:sldId id="265" r:id="rId12"/>
  </p:sldIdLst>
  <p:sldSz cx="18288000" cy="10287000"/>
  <p:notesSz cx="6858000" cy="9144000"/>
  <p:embeddedFontLst>
    <p:embeddedFont>
      <p:font typeface="Agency FB" panose="020B0503020202020204" pitchFamily="34" charset="0"/>
      <p:regular r:id="rId13"/>
      <p:bold r:id="rId14"/>
    </p:embeddedFont>
    <p:embeddedFont>
      <p:font typeface="Baron" panose="020B0604020202020204" charset="0"/>
      <p:regular r:id="rId15"/>
    </p:embeddedFont>
    <p:embeddedFont>
      <p:font typeface="Bebas Neue Cyrillic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veat" panose="020B0604020202020204" charset="-52"/>
      <p:regular r:id="rId21"/>
    </p:embeddedFont>
    <p:embeddedFont>
      <p:font typeface="Clear Sans" panose="020B0604020202020204" charset="0"/>
      <p:regular r:id="rId22"/>
    </p:embeddedFont>
    <p:embeddedFont>
      <p:font typeface="Clear Sans Italics" panose="020B0604020202020204" charset="0"/>
      <p:regular r:id="rId23"/>
    </p:embeddedFont>
    <p:embeddedFont>
      <p:font typeface="Clear Sans Medium" panose="020B0604020202020204" charset="0"/>
      <p:regular r:id="rId24"/>
    </p:embeddedFont>
    <p:embeddedFont>
      <p:font typeface="Didact Gothic" panose="020B0604020202020204" charset="0"/>
      <p:regular r:id="rId25"/>
    </p:embeddedFont>
    <p:embeddedFont>
      <p:font typeface="Forum" panose="020B0604020202020204" charset="0"/>
      <p:regular r:id="rId26"/>
    </p:embeddedFont>
    <p:embeddedFont>
      <p:font typeface="Lato Bold" panose="020B0604020202020204" charset="0"/>
      <p:regular r:id="rId27"/>
    </p:embeddedFont>
    <p:embeddedFont>
      <p:font typeface="Lumberjack" panose="02000503050000020004" charset="-52"/>
      <p:regular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  <p:embeddedFont>
      <p:font typeface="Roboto Condensed Bold" panose="02000000000000000000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4" d="100"/>
          <a:sy n="44" d="100"/>
        </p:scale>
        <p:origin x="588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.dw.com/p/4T9gr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219073" y="-219073"/>
            <a:ext cx="4716515" cy="5154662"/>
            <a:chOff x="0" y="0"/>
            <a:chExt cx="6869494" cy="75076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69494" cy="7507645"/>
            </a:xfrm>
            <a:custGeom>
              <a:avLst/>
              <a:gdLst/>
              <a:ahLst/>
              <a:cxnLst/>
              <a:rect l="l" t="t" r="r" b="b"/>
              <a:pathLst>
                <a:path w="6869494" h="7507645">
                  <a:moveTo>
                    <a:pt x="6869494" y="7507645"/>
                  </a:moveTo>
                  <a:lnTo>
                    <a:pt x="0" y="7507645"/>
                  </a:lnTo>
                  <a:lnTo>
                    <a:pt x="0" y="0"/>
                  </a:lnTo>
                  <a:lnTo>
                    <a:pt x="6869494" y="750764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4" name="Freeform 4"/>
          <p:cNvSpPr/>
          <p:nvPr/>
        </p:nvSpPr>
        <p:spPr>
          <a:xfrm>
            <a:off x="-2620954" y="2116079"/>
            <a:ext cx="13032367" cy="8688245"/>
          </a:xfrm>
          <a:custGeom>
            <a:avLst/>
            <a:gdLst/>
            <a:ahLst/>
            <a:cxnLst/>
            <a:rect l="l" t="t" r="r" b="b"/>
            <a:pathLst>
              <a:path w="13032367" h="8688245">
                <a:moveTo>
                  <a:pt x="0" y="0"/>
                </a:moveTo>
                <a:lnTo>
                  <a:pt x="13032367" y="0"/>
                </a:lnTo>
                <a:lnTo>
                  <a:pt x="13032367" y="8688244"/>
                </a:lnTo>
                <a:lnTo>
                  <a:pt x="0" y="86882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rot="-2504656">
            <a:off x="6319945" y="-5275434"/>
            <a:ext cx="15921804" cy="16495929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TextBox 6"/>
          <p:cNvSpPr txBox="1"/>
          <p:nvPr/>
        </p:nvSpPr>
        <p:spPr>
          <a:xfrm>
            <a:off x="6975469" y="3644469"/>
            <a:ext cx="10740113" cy="412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651"/>
              </a:lnSpc>
            </a:pPr>
            <a:r>
              <a:rPr lang="en-US" sz="10651">
                <a:solidFill>
                  <a:srgbClr val="191919"/>
                </a:solidFill>
                <a:latin typeface="Roboto Condensed Bold"/>
              </a:rPr>
              <a:t>Understanding and forecasting forced migration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725040" y="9172575"/>
            <a:ext cx="9990542" cy="681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494"/>
              </a:lnSpc>
            </a:pPr>
            <a:r>
              <a:rPr lang="en-US" sz="3924">
                <a:solidFill>
                  <a:srgbClr val="191919"/>
                </a:solidFill>
                <a:latin typeface="Bebas Neue Cyrillic"/>
              </a:rPr>
              <a:t> EscapeWar.Net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43050" y="4434790"/>
            <a:ext cx="2157886" cy="2157877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133266" y="4461466"/>
            <a:ext cx="2157886" cy="2157877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966" b="-1966"/>
              </a:stretch>
            </a:blip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94518" y="4461466"/>
            <a:ext cx="2131210" cy="2131201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2714" b="-2714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710144" y="4408114"/>
            <a:ext cx="2157886" cy="2157877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872014" y="4434790"/>
            <a:ext cx="2157886" cy="2157877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t="-2285" b="-2285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1271209" y="7239232"/>
            <a:ext cx="2429727" cy="226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Jakub Morawski</a:t>
            </a:r>
          </a:p>
          <a:p>
            <a:pPr algn="ctr">
              <a:lnSpc>
                <a:spcPts val="2974"/>
              </a:lnSpc>
            </a:pPr>
            <a:endParaRPr lang="en-US" sz="2424">
              <a:solidFill>
                <a:srgbClr val="FFFFFF"/>
              </a:solidFill>
              <a:latin typeface="Clear Sans"/>
            </a:endParaR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CEO. Project management and Technical Development.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58100" y="7239232"/>
            <a:ext cx="2429727" cy="1894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Mariia Utkina</a:t>
            </a:r>
          </a:p>
          <a:p>
            <a:pPr algn="ctr">
              <a:lnSpc>
                <a:spcPts val="2974"/>
              </a:lnSpc>
            </a:pPr>
            <a:endParaRPr lang="en-US" sz="2424">
              <a:solidFill>
                <a:srgbClr val="FFFFFF"/>
              </a:solidFill>
              <a:latin typeface="Clear Sans"/>
            </a:endParaR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CMO.  Business modeling and Value engineering.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87064" y="7239232"/>
            <a:ext cx="2429727" cy="1828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8"/>
              </a:lnSpc>
            </a:pPr>
            <a:r>
              <a:rPr lang="en-US" sz="2420">
                <a:solidFill>
                  <a:srgbClr val="FFFFFF"/>
                </a:solidFill>
                <a:latin typeface="Clear Sans"/>
              </a:rPr>
              <a:t>Victor Lopez </a:t>
            </a:r>
          </a:p>
          <a:p>
            <a:pPr algn="ctr">
              <a:lnSpc>
                <a:spcPts val="2449"/>
              </a:lnSpc>
            </a:pPr>
            <a:endParaRPr lang="en-US" sz="2420">
              <a:solidFill>
                <a:srgbClr val="FFFFFF"/>
              </a:solidFill>
              <a:latin typeface="Clear Sans"/>
            </a:endParaRPr>
          </a:p>
          <a:p>
            <a:pPr algn="ctr">
              <a:lnSpc>
                <a:spcPts val="2995"/>
              </a:lnSpc>
            </a:pPr>
            <a:r>
              <a:rPr lang="en-US" sz="2139">
                <a:solidFill>
                  <a:srgbClr val="FFFFFF"/>
                </a:solidFill>
                <a:latin typeface="Clear Sans"/>
              </a:rPr>
              <a:t> CTO. Product development.  GIS management.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61425" y="7239232"/>
            <a:ext cx="2429727" cy="226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Adrian Walczak</a:t>
            </a:r>
          </a:p>
          <a:p>
            <a:pPr algn="ctr">
              <a:lnSpc>
                <a:spcPts val="2974"/>
              </a:lnSpc>
            </a:pPr>
            <a:endParaRPr lang="en-US" sz="2424">
              <a:solidFill>
                <a:srgbClr val="FFFFFF"/>
              </a:solidFill>
              <a:latin typeface="Clear Sans"/>
            </a:endParaR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 Technical EO Service Development. App creating.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00173" y="7239232"/>
            <a:ext cx="2429727" cy="197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Clear Sans"/>
              </a:rPr>
              <a:t>Sarah Cader </a:t>
            </a:r>
          </a:p>
          <a:p>
            <a:pPr algn="ctr">
              <a:lnSpc>
                <a:spcPts val="3534"/>
              </a:lnSpc>
            </a:pPr>
            <a:endParaRPr lang="en-US" sz="2424">
              <a:solidFill>
                <a:srgbClr val="FFFFFF"/>
              </a:solidFill>
              <a:latin typeface="Clear Sans"/>
            </a:endParaRPr>
          </a:p>
          <a:p>
            <a:pPr algn="ctr">
              <a:lnSpc>
                <a:spcPts val="2974"/>
              </a:lnSpc>
            </a:pPr>
            <a:r>
              <a:rPr lang="en-US" sz="2124">
                <a:solidFill>
                  <a:srgbClr val="FFFFFF"/>
                </a:solidFill>
                <a:latin typeface="Clear Sans"/>
              </a:rPr>
              <a:t> CDO. UI and UX Creative. Start-up project manager.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3009297" y="1028700"/>
            <a:ext cx="12269405" cy="2263981"/>
            <a:chOff x="0" y="0"/>
            <a:chExt cx="16359207" cy="301864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9525"/>
              <a:ext cx="16359207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FFFFFF"/>
                  </a:solidFill>
                  <a:latin typeface="Bebas Neue Cyrillic"/>
                </a:rPr>
                <a:t>EscapeWar.Net team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43409" y="2351679"/>
              <a:ext cx="13872390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aveat"/>
                </a:rPr>
                <a:t>Turning justice into code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-628414"/>
            <a:ext cx="9144000" cy="10915414"/>
          </a:xfrm>
          <a:custGeom>
            <a:avLst/>
            <a:gdLst/>
            <a:ahLst/>
            <a:cxnLst/>
            <a:rect l="l" t="t" r="r" b="b"/>
            <a:pathLst>
              <a:path w="9144000" h="10915414">
                <a:moveTo>
                  <a:pt x="0" y="0"/>
                </a:moveTo>
                <a:lnTo>
                  <a:pt x="9144000" y="0"/>
                </a:lnTo>
                <a:lnTo>
                  <a:pt x="9144000" y="10915414"/>
                </a:lnTo>
                <a:lnTo>
                  <a:pt x="0" y="109154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626" r="-7037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86291" y="0"/>
            <a:ext cx="11711743" cy="7372954"/>
          </a:xfrm>
          <a:custGeom>
            <a:avLst/>
            <a:gdLst/>
            <a:ahLst/>
            <a:cxnLst/>
            <a:rect l="l" t="t" r="r" b="b"/>
            <a:pathLst>
              <a:path w="11711743" h="7372954">
                <a:moveTo>
                  <a:pt x="0" y="0"/>
                </a:moveTo>
                <a:lnTo>
                  <a:pt x="11711743" y="0"/>
                </a:lnTo>
                <a:lnTo>
                  <a:pt x="11711743" y="7372954"/>
                </a:lnTo>
                <a:lnTo>
                  <a:pt x="0" y="73729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74" b="-2974"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1463681" y="3462681"/>
            <a:ext cx="5333427" cy="8315211"/>
            <a:chOff x="0" y="0"/>
            <a:chExt cx="4381320" cy="683080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81320" cy="6830804"/>
            </a:xfrm>
            <a:custGeom>
              <a:avLst/>
              <a:gdLst/>
              <a:ahLst/>
              <a:cxnLst/>
              <a:rect l="l" t="t" r="r" b="b"/>
              <a:pathLst>
                <a:path w="4381320" h="6830804">
                  <a:moveTo>
                    <a:pt x="4381320" y="6830804"/>
                  </a:moveTo>
                  <a:lnTo>
                    <a:pt x="0" y="6830804"/>
                  </a:lnTo>
                  <a:lnTo>
                    <a:pt x="0" y="0"/>
                  </a:lnTo>
                  <a:lnTo>
                    <a:pt x="4381320" y="6830804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sp>
        <p:nvSpPr>
          <p:cNvPr id="6" name="AutoShape 6"/>
          <p:cNvSpPr/>
          <p:nvPr/>
        </p:nvSpPr>
        <p:spPr>
          <a:xfrm rot="-1160568">
            <a:off x="-1379265" y="1685460"/>
            <a:ext cx="12070388" cy="1110838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7" name="Group 7"/>
          <p:cNvGrpSpPr/>
          <p:nvPr/>
        </p:nvGrpSpPr>
        <p:grpSpPr>
          <a:xfrm>
            <a:off x="558634" y="1354546"/>
            <a:ext cx="7680254" cy="4663863"/>
            <a:chOff x="0" y="0"/>
            <a:chExt cx="10240338" cy="6218484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"/>
              <a:ext cx="10240338" cy="449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13319"/>
                </a:lnSpc>
                <a:spcBef>
                  <a:spcPct val="0"/>
                </a:spcBef>
              </a:pPr>
              <a:r>
                <a:rPr lang="en-US" sz="11100">
                  <a:solidFill>
                    <a:srgbClr val="191919"/>
                  </a:solidFill>
                  <a:latin typeface="Caveat"/>
                </a:rPr>
                <a:t>Don't be indifferent!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5288632"/>
              <a:ext cx="7538809" cy="808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93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191919"/>
                  </a:solidFill>
                  <a:latin typeface="Forum"/>
                </a:rPr>
                <a:t>stay in touch with us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392336" y="8860601"/>
            <a:ext cx="7884914" cy="118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Roboto Condensed"/>
              </a:rPr>
              <a:t>https://sarahcader11.editorx.io/escapewarnet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Roboto Condensed"/>
              </a:rPr>
              <a:t>email: jm.morawski@gmail.com</a:t>
            </a:r>
          </a:p>
        </p:txBody>
      </p:sp>
      <p:sp>
        <p:nvSpPr>
          <p:cNvPr id="11" name="Freeform 11"/>
          <p:cNvSpPr/>
          <p:nvPr/>
        </p:nvSpPr>
        <p:spPr>
          <a:xfrm>
            <a:off x="0" y="6912824"/>
            <a:ext cx="3392336" cy="3392336"/>
          </a:xfrm>
          <a:custGeom>
            <a:avLst/>
            <a:gdLst/>
            <a:ahLst/>
            <a:cxnLst/>
            <a:rect l="l" t="t" r="r" b="b"/>
            <a:pathLst>
              <a:path w="3392336" h="3392336">
                <a:moveTo>
                  <a:pt x="0" y="0"/>
                </a:moveTo>
                <a:lnTo>
                  <a:pt x="3392336" y="0"/>
                </a:lnTo>
                <a:lnTo>
                  <a:pt x="3392336" y="3392336"/>
                </a:lnTo>
                <a:lnTo>
                  <a:pt x="0" y="3392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078035">
            <a:off x="-3267573" y="135072"/>
            <a:ext cx="13593765" cy="10097433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4020655"/>
            <a:ext cx="6886146" cy="2245690"/>
            <a:chOff x="0" y="0"/>
            <a:chExt cx="9181529" cy="2994253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9181529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52896"/>
                  </a:solidFill>
                  <a:latin typeface="Lato Bold"/>
                </a:rPr>
                <a:t>Context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24328"/>
              <a:ext cx="9181529" cy="672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191919"/>
                  </a:solidFill>
                  <a:latin typeface="Lumberjack"/>
                </a:rPr>
                <a:t>Everything we are going to talk about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384810" y="1586265"/>
            <a:ext cx="8622256" cy="6331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7855" lvl="1" indent="-368927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Main up-to-day challenges</a:t>
            </a:r>
          </a:p>
          <a:p>
            <a:pPr marL="737855" lvl="1" indent="-368927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If the world could be a better place</a:t>
            </a:r>
          </a:p>
          <a:p>
            <a:pPr marL="737855" lvl="1" indent="-368927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Our solution</a:t>
            </a:r>
          </a:p>
          <a:p>
            <a:pPr marL="737855" lvl="1" indent="-368927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Presenting the project</a:t>
            </a:r>
          </a:p>
          <a:p>
            <a:pPr marL="737855" lvl="1" indent="-368927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Business model</a:t>
            </a:r>
          </a:p>
          <a:p>
            <a:pPr marL="737855" lvl="1" indent="-368927">
              <a:lnSpc>
                <a:spcPts val="8543"/>
              </a:lnSpc>
              <a:buFont typeface="Arial"/>
              <a:buChar char="•"/>
            </a:pPr>
            <a:r>
              <a:rPr lang="en-US" sz="3417">
                <a:solidFill>
                  <a:srgbClr val="FFFFFF"/>
                </a:solidFill>
                <a:latin typeface="Roboto Condensed"/>
              </a:rPr>
              <a:t>Contacts cause you are totally interested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61850"/>
            <a:ext cx="18288000" cy="6681602"/>
          </a:xfrm>
          <a:custGeom>
            <a:avLst/>
            <a:gdLst/>
            <a:ahLst/>
            <a:cxnLst/>
            <a:rect l="l" t="t" r="r" b="b"/>
            <a:pathLst>
              <a:path w="18288000" h="6681602">
                <a:moveTo>
                  <a:pt x="0" y="0"/>
                </a:moveTo>
                <a:lnTo>
                  <a:pt x="18288000" y="0"/>
                </a:lnTo>
                <a:lnTo>
                  <a:pt x="18288000" y="6681603"/>
                </a:lnTo>
                <a:lnTo>
                  <a:pt x="0" y="6681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1235" b="-41235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4114512"/>
            <a:ext cx="18288000" cy="617234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4" name="Group 4"/>
          <p:cNvGrpSpPr/>
          <p:nvPr/>
        </p:nvGrpSpPr>
        <p:grpSpPr>
          <a:xfrm>
            <a:off x="13360173" y="2978951"/>
            <a:ext cx="2271122" cy="2271122"/>
            <a:chOff x="0" y="0"/>
            <a:chExt cx="3028163" cy="302816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id="7" name="Freeform 7"/>
            <p:cNvSpPr/>
            <p:nvPr/>
          </p:nvSpPr>
          <p:spPr>
            <a:xfrm>
              <a:off x="980387" y="975491"/>
              <a:ext cx="1067388" cy="1077181"/>
            </a:xfrm>
            <a:custGeom>
              <a:avLst/>
              <a:gdLst/>
              <a:ahLst/>
              <a:cxnLst/>
              <a:rect l="l" t="t" r="r" b="b"/>
              <a:pathLst>
                <a:path w="1067388" h="1077181">
                  <a:moveTo>
                    <a:pt x="0" y="0"/>
                  </a:moveTo>
                  <a:lnTo>
                    <a:pt x="1067389" y="0"/>
                  </a:lnTo>
                  <a:lnTo>
                    <a:pt x="1067389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2656705" y="2978951"/>
            <a:ext cx="2271122" cy="227112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52896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8008439" y="2978951"/>
            <a:ext cx="2271122" cy="2271122"/>
            <a:chOff x="0" y="0"/>
            <a:chExt cx="3028163" cy="302816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028163" cy="3028163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052896"/>
              </a:solidFill>
            </p:spPr>
          </p:sp>
        </p:grpSp>
        <p:sp>
          <p:nvSpPr>
            <p:cNvPr id="13" name="Freeform 13"/>
            <p:cNvSpPr/>
            <p:nvPr/>
          </p:nvSpPr>
          <p:spPr>
            <a:xfrm>
              <a:off x="999972" y="975491"/>
              <a:ext cx="1028218" cy="1077181"/>
            </a:xfrm>
            <a:custGeom>
              <a:avLst/>
              <a:gdLst/>
              <a:ahLst/>
              <a:cxnLst/>
              <a:rect l="l" t="t" r="r" b="b"/>
              <a:pathLst>
                <a:path w="1028218" h="1077181">
                  <a:moveTo>
                    <a:pt x="0" y="0"/>
                  </a:moveTo>
                  <a:lnTo>
                    <a:pt x="1028218" y="0"/>
                  </a:lnTo>
                  <a:lnTo>
                    <a:pt x="1028218" y="1077181"/>
                  </a:lnTo>
                  <a:lnTo>
                    <a:pt x="0" y="10771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3443400" y="3652160"/>
            <a:ext cx="697731" cy="924704"/>
          </a:xfrm>
          <a:custGeom>
            <a:avLst/>
            <a:gdLst/>
            <a:ahLst/>
            <a:cxnLst/>
            <a:rect l="l" t="t" r="r" b="b"/>
            <a:pathLst>
              <a:path w="697731" h="924704">
                <a:moveTo>
                  <a:pt x="0" y="0"/>
                </a:moveTo>
                <a:lnTo>
                  <a:pt x="697732" y="0"/>
                </a:lnTo>
                <a:lnTo>
                  <a:pt x="697732" y="924704"/>
                </a:lnTo>
                <a:lnTo>
                  <a:pt x="0" y="9247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203475" y="1028700"/>
            <a:ext cx="9881051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10"/>
              </a:lnSpc>
              <a:spcBef>
                <a:spcPct val="0"/>
              </a:spcBef>
            </a:pPr>
            <a:r>
              <a:rPr lang="en-US" sz="8925">
                <a:solidFill>
                  <a:srgbClr val="FFFFFF"/>
                </a:solidFill>
                <a:latin typeface="Lato Bold"/>
              </a:rPr>
              <a:t>Problems detection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92797" y="5972604"/>
            <a:ext cx="4598938" cy="3100275"/>
            <a:chOff x="0" y="0"/>
            <a:chExt cx="6131917" cy="413370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100941"/>
              <a:ext cx="6131917" cy="2864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>
                  <a:solidFill>
                    <a:srgbClr val="191919"/>
                  </a:solidFill>
                  <a:latin typeface="Clear Sans"/>
                </a:rPr>
                <a:t>Wars are waged by governments, but uninvolved civilians are affected hardest. Without a proper beforehand alert people are risking being trapped in an occupied area with no possibility to escape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6131917" cy="605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Risk to be trapped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844531" y="5972604"/>
            <a:ext cx="4598938" cy="2805001"/>
            <a:chOff x="0" y="0"/>
            <a:chExt cx="6131917" cy="3740001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672441"/>
              <a:ext cx="6131917" cy="1899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>
                  <a:solidFill>
                    <a:srgbClr val="191919"/>
                  </a:solidFill>
                  <a:latin typeface="Clear Sans"/>
                </a:rPr>
                <a:t>Occupied zones are unreachable for humanitarian aid, these areas couldn`t provide an amount of food, water, and services enough for normal living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6131917" cy="1176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Absence of humanitarian corridors and services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196265" y="5972604"/>
            <a:ext cx="4598938" cy="2504645"/>
            <a:chOff x="0" y="0"/>
            <a:chExt cx="6131917" cy="3339527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754567"/>
              <a:ext cx="6131917" cy="1416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69"/>
                </a:lnSpc>
              </a:pPr>
              <a:r>
                <a:rPr lang="en-US" sz="2049">
                  <a:solidFill>
                    <a:srgbClr val="191919"/>
                  </a:solidFill>
                  <a:latin typeface="Clear Sans"/>
                </a:rPr>
                <a:t>All the data given in open sources should be verified several times and cannot be trusted right away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85725"/>
              <a:ext cx="6131917" cy="953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54"/>
                </a:lnSpc>
              </a:pPr>
              <a:r>
                <a:rPr lang="en-US" sz="2949">
                  <a:solidFill>
                    <a:srgbClr val="191919"/>
                  </a:solidFill>
                  <a:latin typeface="Lato Bold"/>
                </a:rPr>
                <a:t>Unreliable danger data</a:t>
              </a:r>
            </a:p>
            <a:p>
              <a:pPr marL="0" lvl="0" indent="0" algn="ctr">
                <a:lnSpc>
                  <a:spcPts val="2654"/>
                </a:lnSpc>
              </a:pPr>
              <a:endParaRPr lang="en-US" sz="2949">
                <a:solidFill>
                  <a:srgbClr val="191919"/>
                </a:solidFill>
                <a:latin typeface="Lato Bold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4372" y="5143500"/>
            <a:ext cx="745034" cy="766789"/>
            <a:chOff x="0" y="0"/>
            <a:chExt cx="993379" cy="1022386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93379" cy="1022386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0000">
                      <a:alpha val="100000"/>
                    </a:srgbClr>
                  </a:gs>
                  <a:gs pos="100000">
                    <a:srgbClr val="3533CD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220876" y="241152"/>
              <a:ext cx="551626" cy="5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8"/>
                </a:lnSpc>
              </a:pPr>
              <a:r>
                <a:rPr lang="en-US" sz="2707">
                  <a:solidFill>
                    <a:srgbClr val="FFFFFF"/>
                  </a:solidFill>
                  <a:latin typeface="Clear Sans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5780" y="5143500"/>
            <a:ext cx="754252" cy="766789"/>
            <a:chOff x="0" y="0"/>
            <a:chExt cx="1005669" cy="1022386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005669" cy="1022386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223609" y="261320"/>
              <a:ext cx="558451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3"/>
                </a:lnSpc>
              </a:pPr>
              <a:r>
                <a:rPr lang="en-US" sz="2527">
                  <a:solidFill>
                    <a:srgbClr val="FFFFFF"/>
                  </a:solidFill>
                  <a:latin typeface="Clear Sans"/>
                </a:rPr>
                <a:t>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11306" y="5143500"/>
            <a:ext cx="757653" cy="747739"/>
            <a:chOff x="0" y="0"/>
            <a:chExt cx="1010204" cy="996986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010204" cy="996986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id="13" name="TextBox 13"/>
            <p:cNvSpPr txBox="1"/>
            <p:nvPr/>
          </p:nvSpPr>
          <p:spPr>
            <a:xfrm>
              <a:off x="224617" y="261320"/>
              <a:ext cx="560969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427">
                  <a:solidFill>
                    <a:srgbClr val="FFFFFF"/>
                  </a:solidFill>
                  <a:latin typeface="Clear Sans"/>
                </a:rPr>
                <a:t>3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50234" y="5143500"/>
            <a:ext cx="757653" cy="747739"/>
            <a:chOff x="0" y="0"/>
            <a:chExt cx="1010204" cy="99698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010204" cy="99698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224617" y="261320"/>
              <a:ext cx="560969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427">
                  <a:solidFill>
                    <a:srgbClr val="FFFFFF"/>
                  </a:solidFill>
                  <a:latin typeface="Clear Sans"/>
                </a:rPr>
                <a:t>4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389162" y="5143500"/>
            <a:ext cx="757653" cy="747739"/>
            <a:chOff x="0" y="0"/>
            <a:chExt cx="1010204" cy="996986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1010204" cy="996986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224617" y="261320"/>
              <a:ext cx="560969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3"/>
                </a:lnSpc>
              </a:pPr>
              <a:r>
                <a:rPr lang="en-US" sz="2427">
                  <a:solidFill>
                    <a:srgbClr val="FFFFFF"/>
                  </a:solidFill>
                  <a:latin typeface="Clear Sans"/>
                </a:rPr>
                <a:t>5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-835690" y="-460857"/>
            <a:ext cx="19123690" cy="6371146"/>
          </a:xfrm>
          <a:custGeom>
            <a:avLst/>
            <a:gdLst/>
            <a:ahLst/>
            <a:cxnLst/>
            <a:rect l="l" t="t" r="r" b="b"/>
            <a:pathLst>
              <a:path w="19123690" h="6371146">
                <a:moveTo>
                  <a:pt x="0" y="0"/>
                </a:moveTo>
                <a:lnTo>
                  <a:pt x="19123690" y="0"/>
                </a:lnTo>
                <a:lnTo>
                  <a:pt x="19123690" y="6371146"/>
                </a:lnTo>
                <a:lnTo>
                  <a:pt x="0" y="6371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95" t="-718" b="-23952"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984830" y="6533794"/>
            <a:ext cx="2916073" cy="3699603"/>
            <a:chOff x="0" y="0"/>
            <a:chExt cx="3888098" cy="4932804"/>
          </a:xfrm>
        </p:grpSpPr>
        <p:sp>
          <p:nvSpPr>
            <p:cNvPr id="24" name="TextBox 24"/>
            <p:cNvSpPr txBox="1"/>
            <p:nvPr/>
          </p:nvSpPr>
          <p:spPr>
            <a:xfrm>
              <a:off x="0" y="28575"/>
              <a:ext cx="3888098" cy="1184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86"/>
                </a:lnSpc>
              </a:pPr>
              <a:r>
                <a:rPr lang="en-US" sz="3169">
                  <a:solidFill>
                    <a:srgbClr val="191919"/>
                  </a:solidFill>
                  <a:latin typeface="Lato Bold"/>
                </a:rPr>
                <a:t>Verification system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664852"/>
              <a:ext cx="3888098" cy="28540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85"/>
                </a:lnSpc>
              </a:pPr>
              <a:r>
                <a:rPr lang="en-US" sz="1775">
                  <a:solidFill>
                    <a:srgbClr val="191919"/>
                  </a:solidFill>
                  <a:latin typeface="Clear Sans"/>
                </a:rPr>
                <a:t>Both automated and human credibility by registration through humanitarian NGOS, detecting suspicious activity, document validation, necessary user geolocation tracking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4364942" y="6533794"/>
            <a:ext cx="2874889" cy="3458758"/>
            <a:chOff x="0" y="0"/>
            <a:chExt cx="3833185" cy="461167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19050"/>
              <a:ext cx="3833185" cy="1176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Accurate prediction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1615959"/>
              <a:ext cx="3833185" cy="29474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4"/>
                </a:lnSpc>
              </a:pPr>
              <a:r>
                <a:rPr lang="en-US" sz="2124">
                  <a:solidFill>
                    <a:srgbClr val="191919"/>
                  </a:solidFill>
                  <a:latin typeface="Clear Sans"/>
                </a:rPr>
                <a:t>Percentage of danger rate calculated from the number of data, provided by authentificated users only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706556" y="6533794"/>
            <a:ext cx="2874889" cy="3727998"/>
            <a:chOff x="0" y="0"/>
            <a:chExt cx="3833185" cy="497066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19050"/>
              <a:ext cx="3833185" cy="1748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Variety of communication channels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2178992"/>
              <a:ext cx="3833185" cy="2452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4"/>
                </a:lnSpc>
              </a:pPr>
              <a:r>
                <a:rPr lang="en-US" sz="2124">
                  <a:solidFill>
                    <a:srgbClr val="191919"/>
                  </a:solidFill>
                  <a:latin typeface="Clear Sans"/>
                </a:rPr>
                <a:t>Alert notification provided by SMS, E-mail and app-notifications</a:t>
              </a:r>
            </a:p>
            <a:p>
              <a:pPr algn="ctr">
                <a:lnSpc>
                  <a:spcPts val="2974"/>
                </a:lnSpc>
              </a:pPr>
              <a:endParaRPr lang="en-US" sz="2124">
                <a:solidFill>
                  <a:srgbClr val="191919"/>
                </a:solidFill>
                <a:latin typeface="Clear Sans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1042797" y="6533794"/>
            <a:ext cx="2874889" cy="3545118"/>
            <a:chOff x="0" y="0"/>
            <a:chExt cx="3833185" cy="4726824"/>
          </a:xfrm>
        </p:grpSpPr>
        <p:sp>
          <p:nvSpPr>
            <p:cNvPr id="33" name="TextBox 33"/>
            <p:cNvSpPr txBox="1"/>
            <p:nvPr/>
          </p:nvSpPr>
          <p:spPr>
            <a:xfrm>
              <a:off x="0" y="19050"/>
              <a:ext cx="3833185" cy="1176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Different types of services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1626542"/>
              <a:ext cx="3833185" cy="3075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191919"/>
                  </a:solidFill>
                  <a:latin typeface="Clear Sans"/>
                </a:rPr>
                <a:t>Depending on users choice the safe escaping routes, shelters, humanitarian corridors and survival kit suggestion could be provided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384411" y="6533794"/>
            <a:ext cx="2874889" cy="3016798"/>
            <a:chOff x="0" y="0"/>
            <a:chExt cx="3833185" cy="4022397"/>
          </a:xfrm>
        </p:grpSpPr>
        <p:sp>
          <p:nvSpPr>
            <p:cNvPr id="36" name="TextBox 36"/>
            <p:cNvSpPr txBox="1"/>
            <p:nvPr/>
          </p:nvSpPr>
          <p:spPr>
            <a:xfrm>
              <a:off x="0" y="19050"/>
              <a:ext cx="3833185" cy="1176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37"/>
                </a:lnSpc>
              </a:pPr>
              <a:r>
                <a:rPr lang="en-US" sz="3125">
                  <a:solidFill>
                    <a:srgbClr val="191919"/>
                  </a:solidFill>
                  <a:latin typeface="Lato Bold"/>
                </a:rPr>
                <a:t>Networking system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607492"/>
              <a:ext cx="3833185" cy="20068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09"/>
                </a:lnSpc>
              </a:pPr>
              <a:r>
                <a:rPr lang="en-US" sz="2149">
                  <a:solidFill>
                    <a:srgbClr val="191919"/>
                  </a:solidFill>
                  <a:latin typeface="Clear Sans"/>
                </a:rPr>
                <a:t>The website is in constant touch with humanitarian aid agents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5AC68FE-46FA-49CF-959A-E25C1B5355B5}"/>
              </a:ext>
            </a:extLst>
          </p:cNvPr>
          <p:cNvSpPr txBox="1"/>
          <p:nvPr/>
        </p:nvSpPr>
        <p:spPr>
          <a:xfrm>
            <a:off x="3947432" y="4730234"/>
            <a:ext cx="9560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About</a:t>
            </a:r>
            <a:r>
              <a:rPr lang="ru-RU" dirty="0"/>
              <a:t> </a:t>
            </a:r>
            <a:r>
              <a:rPr lang="ru-RU" dirty="0" err="1"/>
              <a:t>us</a:t>
            </a: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B9F4ECC-0CFC-4685-A360-BC8C80788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604836"/>
            <a:ext cx="13491148" cy="10287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737E12-3425-4EF5-98D0-CDC535DBDC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0" y="604836"/>
            <a:ext cx="13491148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DE45A5-A88D-46FA-9C3C-48F5C1130DC6}"/>
              </a:ext>
            </a:extLst>
          </p:cNvPr>
          <p:cNvSpPr txBox="1"/>
          <p:nvPr/>
        </p:nvSpPr>
        <p:spPr>
          <a:xfrm>
            <a:off x="1066800" y="9803368"/>
            <a:ext cx="42272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07/10/2023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FDF43D-2206-4942-BF29-2EA37CC23336}"/>
              </a:ext>
            </a:extLst>
          </p:cNvPr>
          <p:cNvSpPr txBox="1"/>
          <p:nvPr/>
        </p:nvSpPr>
        <p:spPr>
          <a:xfrm>
            <a:off x="9873403" y="9803368"/>
            <a:ext cx="39405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22/10/2023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59DE5E-B904-4E72-9516-A1C4FD6188BF}"/>
              </a:ext>
            </a:extLst>
          </p:cNvPr>
          <p:cNvSpPr txBox="1"/>
          <p:nvPr/>
        </p:nvSpPr>
        <p:spPr>
          <a:xfrm>
            <a:off x="838200" y="495300"/>
            <a:ext cx="11277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Agency FB" panose="020B0503020202020204" pitchFamily="34" charset="0"/>
              </a:rPr>
              <a:t>The North Eastern Part of the Gaza Strip</a:t>
            </a:r>
          </a:p>
          <a:p>
            <a:r>
              <a:rPr lang="en-US" sz="2400" dirty="0">
                <a:latin typeface="Agency FB" panose="020B0503020202020204" pitchFamily="34" charset="0"/>
              </a:rPr>
              <a:t>The pictures represent the danger hit maps generated by code based on satellite Sentinel-2 images</a:t>
            </a:r>
          </a:p>
        </p:txBody>
      </p:sp>
    </p:spTree>
    <p:extLst>
      <p:ext uri="{BB962C8B-B14F-4D97-AF65-F5344CB8AC3E}">
        <p14:creationId xmlns:p14="http://schemas.microsoft.com/office/powerpoint/2010/main" val="195348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15596" y="-2851574"/>
            <a:ext cx="3238309" cy="6962231"/>
            <a:chOff x="0" y="0"/>
            <a:chExt cx="5350489" cy="115033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50489" cy="11503332"/>
            </a:xfrm>
            <a:custGeom>
              <a:avLst/>
              <a:gdLst/>
              <a:ahLst/>
              <a:cxnLst/>
              <a:rect l="l" t="t" r="r" b="b"/>
              <a:pathLst>
                <a:path w="5350489" h="11503332">
                  <a:moveTo>
                    <a:pt x="5350489" y="11503332"/>
                  </a:moveTo>
                  <a:lnTo>
                    <a:pt x="0" y="11503332"/>
                  </a:lnTo>
                  <a:lnTo>
                    <a:pt x="0" y="0"/>
                  </a:lnTo>
                  <a:lnTo>
                    <a:pt x="5350489" y="11503332"/>
                  </a:lnTo>
                  <a:close/>
                </a:path>
              </a:pathLst>
            </a:custGeom>
            <a:solidFill>
              <a:srgbClr val="052896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-76680" y="0"/>
            <a:ext cx="13375813" cy="5208941"/>
          </a:xfrm>
          <a:custGeom>
            <a:avLst/>
            <a:gdLst/>
            <a:ahLst/>
            <a:cxnLst/>
            <a:rect l="l" t="t" r="r" b="b"/>
            <a:pathLst>
              <a:path w="13375813" h="5208941">
                <a:moveTo>
                  <a:pt x="0" y="0"/>
                </a:moveTo>
                <a:lnTo>
                  <a:pt x="13375813" y="0"/>
                </a:lnTo>
                <a:lnTo>
                  <a:pt x="13375813" y="5208941"/>
                </a:lnTo>
                <a:lnTo>
                  <a:pt x="0" y="5208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5208941"/>
            <a:ext cx="13299133" cy="5760949"/>
          </a:xfrm>
          <a:custGeom>
            <a:avLst/>
            <a:gdLst/>
            <a:ahLst/>
            <a:cxnLst/>
            <a:rect l="l" t="t" r="r" b="b"/>
            <a:pathLst>
              <a:path w="13299133" h="5760949">
                <a:moveTo>
                  <a:pt x="0" y="0"/>
                </a:moveTo>
                <a:lnTo>
                  <a:pt x="13299133" y="0"/>
                </a:lnTo>
                <a:lnTo>
                  <a:pt x="13299133" y="5760949"/>
                </a:lnTo>
                <a:lnTo>
                  <a:pt x="0" y="5760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435060" y="197018"/>
            <a:ext cx="4814905" cy="4814905"/>
          </a:xfrm>
          <a:custGeom>
            <a:avLst/>
            <a:gdLst/>
            <a:ahLst/>
            <a:cxnLst/>
            <a:rect l="l" t="t" r="r" b="b"/>
            <a:pathLst>
              <a:path w="4814905" h="4814905">
                <a:moveTo>
                  <a:pt x="0" y="0"/>
                </a:moveTo>
                <a:lnTo>
                  <a:pt x="4814905" y="0"/>
                </a:lnTo>
                <a:lnTo>
                  <a:pt x="4814905" y="4814905"/>
                </a:lnTo>
                <a:lnTo>
                  <a:pt x="0" y="4814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82114" y="4987754"/>
            <a:ext cx="4520798" cy="2710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320"/>
              </a:lnSpc>
            </a:pPr>
            <a:r>
              <a:rPr lang="en-US" sz="3200">
                <a:solidFill>
                  <a:srgbClr val="191919"/>
                </a:solidFill>
                <a:latin typeface="Forum"/>
              </a:rPr>
              <a:t>A user-friendly website providing the escaping routes and shelters for people in endangered areas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582114" y="7947775"/>
            <a:ext cx="4520798" cy="213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34"/>
              </a:lnSpc>
            </a:pPr>
            <a:r>
              <a:rPr lang="en-US" sz="3024">
                <a:solidFill>
                  <a:srgbClr val="191919"/>
                </a:solidFill>
                <a:latin typeface="Forum"/>
              </a:rPr>
              <a:t>The data itself could be provided by manually processed remote sensing data and verified users input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2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081247" y="1080247"/>
            <a:ext cx="10287000" cy="8126505"/>
            <a:chOff x="0" y="0"/>
            <a:chExt cx="12769233" cy="100874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69234" cy="10087415"/>
            </a:xfrm>
            <a:custGeom>
              <a:avLst/>
              <a:gdLst/>
              <a:ahLst/>
              <a:cxnLst/>
              <a:rect l="l" t="t" r="r" b="b"/>
              <a:pathLst>
                <a:path w="12769234" h="10087415">
                  <a:moveTo>
                    <a:pt x="12769234" y="10087415"/>
                  </a:moveTo>
                  <a:lnTo>
                    <a:pt x="0" y="10087415"/>
                  </a:lnTo>
                  <a:lnTo>
                    <a:pt x="0" y="0"/>
                  </a:lnTo>
                  <a:lnTo>
                    <a:pt x="12769234" y="10087415"/>
                  </a:ln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009755" y="1028700"/>
            <a:ext cx="5412882" cy="11000329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t="-1235" b="-1235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2803952"/>
            <a:ext cx="8716862" cy="5745896"/>
            <a:chOff x="0" y="0"/>
            <a:chExt cx="11622483" cy="7661194"/>
          </a:xfrm>
        </p:grpSpPr>
        <p:sp>
          <p:nvSpPr>
            <p:cNvPr id="8" name="TextBox 8"/>
            <p:cNvSpPr txBox="1"/>
            <p:nvPr/>
          </p:nvSpPr>
          <p:spPr>
            <a:xfrm>
              <a:off x="0" y="-776605"/>
              <a:ext cx="11622483" cy="58312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8400"/>
                </a:lnSpc>
              </a:pPr>
              <a:r>
                <a:rPr lang="en-US" sz="8400">
                  <a:solidFill>
                    <a:srgbClr val="FFFFFF"/>
                  </a:solidFill>
                  <a:latin typeface="Lato Bold"/>
                </a:rPr>
                <a:t>How can we help the world to be a safer place?</a:t>
              </a:r>
            </a:p>
            <a:p>
              <a:pPr marL="0" lvl="0" indent="0">
                <a:lnSpc>
                  <a:spcPts val="8400"/>
                </a:lnSpc>
              </a:pPr>
              <a:endParaRPr lang="en-US" sz="8400">
                <a:solidFill>
                  <a:srgbClr val="FFFFFF"/>
                </a:solidFill>
                <a:latin typeface="Lato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292769"/>
              <a:ext cx="9173818" cy="1371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160"/>
                </a:lnSpc>
                <a:spcBef>
                  <a:spcPct val="0"/>
                </a:spcBef>
              </a:pPr>
              <a:r>
                <a:rPr lang="en-US" sz="3200">
                  <a:solidFill>
                    <a:srgbClr val="FFFFFF"/>
                  </a:solidFill>
                  <a:latin typeface="Clear Sans"/>
                </a:rPr>
                <a:t>by one system considering all the problems at once...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001000" y="0"/>
            <a:ext cx="10287000" cy="102870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-95377" y="-95377"/>
              <a:ext cx="6540754" cy="6540754"/>
            </a:xfrm>
            <a:custGeom>
              <a:avLst/>
              <a:gdLst/>
              <a:ahLst/>
              <a:cxnLst/>
              <a:rect l="l" t="t" r="r" b="b"/>
              <a:pathLst>
                <a:path w="6540754" h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-25029" r="-25029"/>
              </a:stretch>
            </a:blipFill>
          </p:spPr>
        </p:sp>
      </p:grpSp>
      <p:sp>
        <p:nvSpPr>
          <p:cNvPr id="4" name="TextBox 4"/>
          <p:cNvSpPr txBox="1"/>
          <p:nvPr/>
        </p:nvSpPr>
        <p:spPr>
          <a:xfrm>
            <a:off x="730138" y="2116336"/>
            <a:ext cx="55698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27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0138" y="3468886"/>
            <a:ext cx="4110156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Clear Sans Medium"/>
              </a:rPr>
              <a:t>ongoing military conflicts in 2023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40295" y="231021"/>
            <a:ext cx="892074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Business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0138" y="4639647"/>
            <a:ext cx="5569836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238 000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0138" y="6136797"/>
            <a:ext cx="5569836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Clear Sans Medium"/>
              </a:rPr>
              <a:t>dead because of the conflicts in 2022 (</a:t>
            </a:r>
            <a:r>
              <a:rPr lang="en-US" sz="3200" u="sng">
                <a:solidFill>
                  <a:srgbClr val="191919"/>
                </a:solidFill>
                <a:latin typeface="Clear Sans Medium"/>
                <a:hlinkClick r:id="rId3" tooltip="https://p.dw.com/p/4T9gr"/>
              </a:rPr>
              <a:t>dw.com</a:t>
            </a:r>
            <a:r>
              <a:rPr lang="en-US" sz="3200">
                <a:solidFill>
                  <a:srgbClr val="191919"/>
                </a:solidFill>
                <a:latin typeface="Clear Sans Medium"/>
              </a:rPr>
              <a:t>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30138" y="7305832"/>
            <a:ext cx="729899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191919"/>
                </a:solidFill>
                <a:latin typeface="Lato Bold"/>
              </a:rPr>
              <a:t>117 000 000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0138" y="8801257"/>
            <a:ext cx="6594845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60"/>
              </a:lnSpc>
              <a:spcBef>
                <a:spcPct val="0"/>
              </a:spcBef>
            </a:pPr>
            <a:r>
              <a:rPr lang="en-US" sz="3200">
                <a:solidFill>
                  <a:srgbClr val="191919"/>
                </a:solidFill>
                <a:latin typeface="Clear Sans Medium"/>
              </a:rPr>
              <a:t> suffer from acute food insecurity as a result of armed conflict.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30479" y="1811854"/>
            <a:ext cx="4427041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Didact Gothic"/>
              </a:rPr>
              <a:t>and why it is important...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633129" cy="10287000"/>
          </a:xfrm>
          <a:prstGeom prst="rect">
            <a:avLst/>
          </a:prstGeom>
          <a:solidFill>
            <a:srgbClr val="052896"/>
          </a:solidFill>
        </p:spPr>
      </p:sp>
      <p:grpSp>
        <p:nvGrpSpPr>
          <p:cNvPr id="3" name="Group 3"/>
          <p:cNvGrpSpPr/>
          <p:nvPr/>
        </p:nvGrpSpPr>
        <p:grpSpPr>
          <a:xfrm>
            <a:off x="11203841" y="1605216"/>
            <a:ext cx="4259973" cy="4259973"/>
            <a:chOff x="0" y="0"/>
            <a:chExt cx="5679963" cy="5679963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5679963" cy="5679963"/>
              <a:chOff x="0" y="0"/>
              <a:chExt cx="2540000" cy="254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270000" y="0"/>
                <a:ext cx="1225947" cy="1104203"/>
              </a:xfrm>
              <a:custGeom>
                <a:avLst/>
                <a:gdLst/>
                <a:ahLst/>
                <a:cxnLst/>
                <a:rect l="l" t="t" r="r" b="b"/>
                <a:pathLst>
                  <a:path w="1225947" h="1104203">
                    <a:moveTo>
                      <a:pt x="0" y="0"/>
                    </a:moveTo>
                    <a:cubicBezTo>
                      <a:pt x="573695" y="0"/>
                      <a:pt x="1076156" y="384611"/>
                      <a:pt x="1225947" y="938406"/>
                    </a:cubicBezTo>
                    <a:lnTo>
                      <a:pt x="612973" y="1104203"/>
                    </a:lnTo>
                    <a:cubicBezTo>
                      <a:pt x="538078" y="827305"/>
                      <a:pt x="286848" y="635000"/>
                      <a:pt x="0" y="635000"/>
                    </a:cubicBezTo>
                    <a:close/>
                  </a:path>
                </a:pathLst>
              </a:custGeom>
              <a:solidFill>
                <a:srgbClr val="EA4B33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617102" y="877548"/>
                <a:ext cx="1038022" cy="1455928"/>
              </a:xfrm>
              <a:custGeom>
                <a:avLst/>
                <a:gdLst/>
                <a:ahLst/>
                <a:cxnLst/>
                <a:rect l="l" t="t" r="r" b="b"/>
                <a:pathLst>
                  <a:path w="1038022" h="1455928">
                    <a:moveTo>
                      <a:pt x="860740" y="0"/>
                    </a:moveTo>
                    <a:cubicBezTo>
                      <a:pt x="1038021" y="545617"/>
                      <a:pt x="827504" y="1142337"/>
                      <a:pt x="347101" y="1455928"/>
                    </a:cubicBezTo>
                    <a:lnTo>
                      <a:pt x="0" y="924190"/>
                    </a:lnTo>
                    <a:cubicBezTo>
                      <a:pt x="240201" y="767394"/>
                      <a:pt x="345460" y="469035"/>
                      <a:pt x="256819" y="196226"/>
                    </a:cubicBezTo>
                    <a:close/>
                  </a:path>
                </a:pathLst>
              </a:custGeom>
              <a:solidFill>
                <a:srgbClr val="FF687A"/>
              </a:solidFill>
            </p:spPr>
          </p:sp>
          <p:sp>
            <p:nvSpPr>
              <p:cNvPr id="7" name="Freeform 7"/>
              <p:cNvSpPr/>
              <p:nvPr/>
            </p:nvSpPr>
            <p:spPr>
              <a:xfrm>
                <a:off x="473094" y="1764429"/>
                <a:ext cx="1543393" cy="870232"/>
              </a:xfrm>
              <a:custGeom>
                <a:avLst/>
                <a:gdLst/>
                <a:ahLst/>
                <a:cxnLst/>
                <a:rect l="l" t="t" r="r" b="b"/>
                <a:pathLst>
                  <a:path w="1543393" h="870232">
                    <a:moveTo>
                      <a:pt x="1543393" y="533023"/>
                    </a:moveTo>
                    <a:cubicBezTo>
                      <a:pt x="1079264" y="870232"/>
                      <a:pt x="446696" y="854415"/>
                      <a:pt x="0" y="494430"/>
                    </a:cubicBezTo>
                    <a:lnTo>
                      <a:pt x="398453" y="0"/>
                    </a:lnTo>
                    <a:cubicBezTo>
                      <a:pt x="621801" y="179993"/>
                      <a:pt x="938085" y="187902"/>
                      <a:pt x="1170150" y="19297"/>
                    </a:cubicBezTo>
                    <a:close/>
                  </a:path>
                </a:pathLst>
              </a:custGeom>
              <a:solidFill>
                <a:srgbClr val="FF8EB5"/>
              </a:solidFill>
            </p:spPr>
          </p:sp>
          <p:sp>
            <p:nvSpPr>
              <p:cNvPr id="8" name="Freeform 8"/>
              <p:cNvSpPr/>
              <p:nvPr/>
            </p:nvSpPr>
            <p:spPr>
              <a:xfrm>
                <a:off x="-121047" y="817672"/>
                <a:ext cx="1017804" cy="1479780"/>
              </a:xfrm>
              <a:custGeom>
                <a:avLst/>
                <a:gdLst/>
                <a:ahLst/>
                <a:cxnLst/>
                <a:rect l="l" t="t" r="r" b="b"/>
                <a:pathLst>
                  <a:path w="1017804" h="1479780">
                    <a:moveTo>
                      <a:pt x="644560" y="1479780"/>
                    </a:moveTo>
                    <a:cubicBezTo>
                      <a:pt x="180430" y="1142570"/>
                      <a:pt x="0" y="536074"/>
                      <a:pt x="204329" y="0"/>
                    </a:cubicBezTo>
                    <a:lnTo>
                      <a:pt x="797688" y="226164"/>
                    </a:lnTo>
                    <a:cubicBezTo>
                      <a:pt x="695523" y="494201"/>
                      <a:pt x="785739" y="797449"/>
                      <a:pt x="1017803" y="966054"/>
                    </a:cubicBezTo>
                    <a:close/>
                  </a:path>
                </a:pathLst>
              </a:custGeom>
              <a:solidFill>
                <a:srgbClr val="FFB7E3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62158" y="0"/>
                <a:ext cx="1207778" cy="1073774"/>
              </a:xfrm>
              <a:custGeom>
                <a:avLst/>
                <a:gdLst/>
                <a:ahLst/>
                <a:cxnLst/>
                <a:rect l="l" t="t" r="r" b="b"/>
                <a:pathLst>
                  <a:path w="1207778" h="1073774">
                    <a:moveTo>
                      <a:pt x="0" y="877548"/>
                    </a:moveTo>
                    <a:cubicBezTo>
                      <a:pt x="170006" y="354324"/>
                      <a:pt x="657564" y="55"/>
                      <a:pt x="1207715" y="0"/>
                    </a:cubicBezTo>
                    <a:lnTo>
                      <a:pt x="1207779" y="635000"/>
                    </a:lnTo>
                    <a:cubicBezTo>
                      <a:pt x="932703" y="635027"/>
                      <a:pt x="688924" y="812162"/>
                      <a:pt x="603921" y="1073774"/>
                    </a:cubicBezTo>
                    <a:close/>
                  </a:path>
                </a:pathLst>
              </a:custGeom>
              <a:solidFill>
                <a:srgbClr val="FFDDFF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55330" y="1211077"/>
            <a:ext cx="5409382" cy="2524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59"/>
              </a:lnSpc>
              <a:spcBef>
                <a:spcPct val="0"/>
              </a:spcBef>
            </a:pPr>
            <a:r>
              <a:rPr lang="en-US" sz="5550">
                <a:solidFill>
                  <a:srgbClr val="FFFFFF"/>
                </a:solidFill>
                <a:latin typeface="Lato Bold"/>
              </a:rPr>
              <a:t>Our target customers and partners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00953" y="7238023"/>
            <a:ext cx="7665748" cy="2408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191919"/>
                </a:solidFill>
                <a:latin typeface="Lato Bold"/>
              </a:rPr>
              <a:t>Our users -  civilians in areas of conflict.</a:t>
            </a:r>
          </a:p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191919"/>
                </a:solidFill>
                <a:latin typeface="Lato Bold"/>
              </a:rPr>
              <a:t> All the data provided by the project is 100% free.</a:t>
            </a:r>
          </a:p>
          <a:p>
            <a:pPr algn="ctr">
              <a:lnSpc>
                <a:spcPts val="3190"/>
              </a:lnSpc>
            </a:pPr>
            <a:endParaRPr lang="en-US" sz="2900">
              <a:solidFill>
                <a:srgbClr val="191919"/>
              </a:solidFill>
              <a:latin typeface="Lato Bold"/>
            </a:endParaRPr>
          </a:p>
          <a:p>
            <a:pPr algn="ctr">
              <a:lnSpc>
                <a:spcPts val="3190"/>
              </a:lnSpc>
            </a:pPr>
            <a:r>
              <a:rPr lang="en-US" sz="2900">
                <a:solidFill>
                  <a:srgbClr val="191919"/>
                </a:solidFill>
                <a:latin typeface="Lato Bold"/>
              </a:rPr>
              <a:t>We offer safety for all who need it</a:t>
            </a:r>
          </a:p>
          <a:p>
            <a:pPr marL="0" lvl="0" indent="0" algn="ctr">
              <a:lnSpc>
                <a:spcPts val="3190"/>
              </a:lnSpc>
            </a:pPr>
            <a:endParaRPr lang="en-US" sz="2900">
              <a:solidFill>
                <a:srgbClr val="191919"/>
              </a:solidFill>
              <a:latin typeface="Lato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31176" y="5827089"/>
            <a:ext cx="6604429" cy="2659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71"/>
              </a:lnSpc>
            </a:pPr>
            <a:r>
              <a:rPr lang="en-US" sz="2551">
                <a:solidFill>
                  <a:srgbClr val="FFFFFF"/>
                </a:solidFill>
                <a:latin typeface="Clear Sans"/>
              </a:rPr>
              <a:t>We are ready to provide accurate and constantly updating data for our potential customers. The project can give access to most safest ways to provide aid, organize a humanitarian corridor, and report on the current situation in the occupied area.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09134" y="3876675"/>
            <a:ext cx="2198932" cy="11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Non-profitable organizations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885955" y="1369827"/>
            <a:ext cx="2280746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Member States Agences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015261" y="1369827"/>
            <a:ext cx="2442042" cy="110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International charity organisations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60929" y="6118567"/>
            <a:ext cx="3125026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Telecommunication companies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029494" y="4482147"/>
            <a:ext cx="3258506" cy="73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4"/>
              </a:lnSpc>
              <a:spcBef>
                <a:spcPct val="0"/>
              </a:spcBef>
            </a:pPr>
            <a:r>
              <a:rPr lang="en-US" sz="2124">
                <a:solidFill>
                  <a:srgbClr val="000000"/>
                </a:solidFill>
                <a:latin typeface="Baron"/>
              </a:rPr>
              <a:t>Independent journalists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31176" y="4538344"/>
            <a:ext cx="6604429" cy="605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9"/>
              </a:lnSpc>
            </a:pPr>
            <a:r>
              <a:rPr lang="en-US" sz="3549">
                <a:solidFill>
                  <a:srgbClr val="FFFFFF"/>
                </a:solidFill>
                <a:latin typeface="Clear Sans Italics"/>
              </a:rPr>
              <a:t>Value Proposition: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538</Words>
  <Application>Microsoft Office PowerPoint</Application>
  <PresentationFormat>Произвольный</PresentationFormat>
  <Paragraphs>82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27" baseType="lpstr">
      <vt:lpstr>Lumberjack</vt:lpstr>
      <vt:lpstr>Bebas Neue Cyrillic</vt:lpstr>
      <vt:lpstr>Clear Sans Italics</vt:lpstr>
      <vt:lpstr>Calibri</vt:lpstr>
      <vt:lpstr>Arial</vt:lpstr>
      <vt:lpstr>Agency FB</vt:lpstr>
      <vt:lpstr>Forum</vt:lpstr>
      <vt:lpstr>Clear Sans</vt:lpstr>
      <vt:lpstr>Roboto Condensed Bold</vt:lpstr>
      <vt:lpstr>Caveat</vt:lpstr>
      <vt:lpstr>Didact Gothic</vt:lpstr>
      <vt:lpstr>Lato Bold</vt:lpstr>
      <vt:lpstr>Roboto Condensed</vt:lpstr>
      <vt:lpstr>Baron</vt:lpstr>
      <vt:lpstr>Clear Sans Medium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Отчет о продажах за январь 2025 г.</dc:title>
  <cp:lastModifiedBy>Мария Уткина</cp:lastModifiedBy>
  <cp:revision>4</cp:revision>
  <dcterms:created xsi:type="dcterms:W3CDTF">2006-08-16T00:00:00Z</dcterms:created>
  <dcterms:modified xsi:type="dcterms:W3CDTF">2023-11-05T14:10:30Z</dcterms:modified>
  <dc:identifier>DAFzM-N6Gak</dc:identifier>
</cp:coreProperties>
</file>